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5327650" cy="7559675"/>
  <p:notesSz cx="8089900" cy="11226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1939" userDrawn="1">
          <p15:clr>
            <a:srgbClr val="A4A3A4"/>
          </p15:clr>
        </p15:guide>
        <p15:guide id="2" pos="14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31B12-E5D6-43B6-A1C5-AC9D6580F7C7}" v="1" dt="2024-01-30T20:35:59.668"/>
    <p1510:client id="{FA8569AF-28BA-4484-AF5A-19CE6371917E}" v="5" dt="2024-01-30T20:11:41.30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597" y="82"/>
      </p:cViewPr>
      <p:guideLst>
        <p:guide orient="horz" pos="1939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ben Brown" userId="e1d5ba72-230e-42c8-9eb4-73d214dfb834" providerId="ADAL" clId="{00A31B12-E5D6-43B6-A1C5-AC9D6580F7C7}"/>
    <pc:docChg chg="undo custSel modSld">
      <pc:chgData name="Ruben Brown" userId="e1d5ba72-230e-42c8-9eb4-73d214dfb834" providerId="ADAL" clId="{00A31B12-E5D6-43B6-A1C5-AC9D6580F7C7}" dt="2024-01-30T20:35:59.668" v="4"/>
      <pc:docMkLst>
        <pc:docMk/>
      </pc:docMkLst>
      <pc:sldChg chg="addSp delSp modSp mod">
        <pc:chgData name="Ruben Brown" userId="e1d5ba72-230e-42c8-9eb4-73d214dfb834" providerId="ADAL" clId="{00A31B12-E5D6-43B6-A1C5-AC9D6580F7C7}" dt="2024-01-30T20:35:59.668" v="4"/>
        <pc:sldMkLst>
          <pc:docMk/>
          <pc:sldMk cId="2530489209" sldId="257"/>
        </pc:sldMkLst>
        <pc:spChg chg="add mod">
          <ac:chgData name="Ruben Brown" userId="e1d5ba72-230e-42c8-9eb4-73d214dfb834" providerId="ADAL" clId="{00A31B12-E5D6-43B6-A1C5-AC9D6580F7C7}" dt="2024-01-30T20:35:59.668" v="4"/>
          <ac:spMkLst>
            <pc:docMk/>
            <pc:sldMk cId="2530489209" sldId="257"/>
            <ac:spMk id="4" creationId="{EA814E15-F316-DE00-C410-4DAC41F21DF9}"/>
          </ac:spMkLst>
        </pc:spChg>
        <pc:spChg chg="add mod">
          <ac:chgData name="Ruben Brown" userId="e1d5ba72-230e-42c8-9eb4-73d214dfb834" providerId="ADAL" clId="{00A31B12-E5D6-43B6-A1C5-AC9D6580F7C7}" dt="2024-01-30T20:35:59.668" v="4"/>
          <ac:spMkLst>
            <pc:docMk/>
            <pc:sldMk cId="2530489209" sldId="257"/>
            <ac:spMk id="6" creationId="{850FACDC-FA23-F57B-47CD-634287F61A30}"/>
          </ac:spMkLst>
        </pc:spChg>
        <pc:spChg chg="del">
          <ac:chgData name="Ruben Brown" userId="e1d5ba72-230e-42c8-9eb4-73d214dfb834" providerId="ADAL" clId="{00A31B12-E5D6-43B6-A1C5-AC9D6580F7C7}" dt="2024-01-30T20:35:57.758" v="3" actId="478"/>
          <ac:spMkLst>
            <pc:docMk/>
            <pc:sldMk cId="2530489209" sldId="257"/>
            <ac:spMk id="14" creationId="{00000000-0000-0000-0000-000000000000}"/>
          </ac:spMkLst>
        </pc:spChg>
        <pc:spChg chg="mod">
          <ac:chgData name="Ruben Brown" userId="e1d5ba72-230e-42c8-9eb4-73d214dfb834" providerId="ADAL" clId="{00A31B12-E5D6-43B6-A1C5-AC9D6580F7C7}" dt="2024-01-30T20:35:52.161" v="1" actId="20577"/>
          <ac:spMkLst>
            <pc:docMk/>
            <pc:sldMk cId="2530489209" sldId="257"/>
            <ac:spMk id="18" creationId="{6C281C6D-4408-FE0B-F95D-090A2ACAD9AB}"/>
          </ac:spMkLst>
        </pc:spChg>
        <pc:spChg chg="del">
          <ac:chgData name="Ruben Brown" userId="e1d5ba72-230e-42c8-9eb4-73d214dfb834" providerId="ADAL" clId="{00A31B12-E5D6-43B6-A1C5-AC9D6580F7C7}" dt="2024-01-30T20:35:56.359" v="2" actId="478"/>
          <ac:spMkLst>
            <pc:docMk/>
            <pc:sldMk cId="2530489209" sldId="257"/>
            <ac:spMk id="20" creationId="{B303371A-FE3A-AB12-84F5-766B7C7A40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477" y="620503"/>
            <a:ext cx="2535442" cy="358432"/>
          </a:xfrm>
        </p:spPr>
        <p:txBody>
          <a:bodyPr lIns="0" tIns="0" rIns="0" bIns="0"/>
          <a:lstStyle>
            <a:lvl1pPr>
              <a:defRPr sz="2329" b="1" i="0">
                <a:solidFill>
                  <a:srgbClr val="8FC664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2823" y="7030498"/>
            <a:ext cx="1706187" cy="37798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38919" y="7030498"/>
            <a:ext cx="1226321" cy="37798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bg object 18">
            <a:extLst>
              <a:ext uri="{FF2B5EF4-FFF2-40B4-BE49-F238E27FC236}">
                <a16:creationId xmlns:a16="http://schemas.microsoft.com/office/drawing/2014/main" id="{17931DDF-6720-5FC3-FC46-F4369B9EC8FE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2765" y="483240"/>
            <a:ext cx="1495373" cy="4181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F148DE-1182-0C48-4F60-6C958E5A8F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3000"/>
          </a:blip>
          <a:stretch>
            <a:fillRect/>
          </a:stretch>
        </p:blipFill>
        <p:spPr>
          <a:xfrm rot="20117542">
            <a:off x="207504" y="3020879"/>
            <a:ext cx="3648987" cy="35845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3FAC8B-64B2-B45A-3DFA-2F86946B59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3000"/>
          </a:blip>
          <a:stretch>
            <a:fillRect/>
          </a:stretch>
        </p:blipFill>
        <p:spPr>
          <a:xfrm rot="1228331">
            <a:off x="2150675" y="191640"/>
            <a:ext cx="3085920" cy="3031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/>
          <p:cNvSpPr/>
          <p:nvPr userDrawn="1"/>
        </p:nvSpPr>
        <p:spPr>
          <a:xfrm>
            <a:off x="0" y="0"/>
            <a:ext cx="5327650" cy="7559675"/>
          </a:xfrm>
          <a:custGeom>
            <a:avLst/>
            <a:gdLst/>
            <a:ahLst/>
            <a:cxnLst/>
            <a:rect l="l" t="t" r="r" b="b"/>
            <a:pathLst>
              <a:path w="7920355" h="11052175">
                <a:moveTo>
                  <a:pt x="7920012" y="6580606"/>
                </a:moveTo>
                <a:lnTo>
                  <a:pt x="0" y="6580606"/>
                </a:lnTo>
                <a:lnTo>
                  <a:pt x="0" y="11051997"/>
                </a:lnTo>
                <a:lnTo>
                  <a:pt x="7920012" y="11051997"/>
                </a:lnTo>
                <a:lnTo>
                  <a:pt x="7920012" y="6580606"/>
                </a:lnTo>
                <a:close/>
              </a:path>
              <a:path w="7920355" h="11052175">
                <a:moveTo>
                  <a:pt x="7920012" y="0"/>
                </a:moveTo>
                <a:lnTo>
                  <a:pt x="0" y="0"/>
                </a:lnTo>
                <a:lnTo>
                  <a:pt x="0" y="2096998"/>
                </a:lnTo>
                <a:lnTo>
                  <a:pt x="7920012" y="2096998"/>
                </a:lnTo>
                <a:lnTo>
                  <a:pt x="7920012" y="0"/>
                </a:lnTo>
                <a:close/>
              </a:path>
            </a:pathLst>
          </a:custGeom>
          <a:solidFill>
            <a:srgbClr val="3230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477" y="620503"/>
            <a:ext cx="253544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8FC664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1E09B6-55F6-6C36-7A91-6D507F37FE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64355"/>
          <a:stretch/>
        </p:blipFill>
        <p:spPr>
          <a:xfrm>
            <a:off x="1" y="1043283"/>
            <a:ext cx="5327649" cy="39577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95753">
        <a:defRPr>
          <a:latin typeface="+mn-lt"/>
          <a:ea typeface="+mn-ea"/>
          <a:cs typeface="+mn-cs"/>
        </a:defRPr>
      </a:lvl2pPr>
      <a:lvl3pPr marL="591507">
        <a:defRPr>
          <a:latin typeface="+mn-lt"/>
          <a:ea typeface="+mn-ea"/>
          <a:cs typeface="+mn-cs"/>
        </a:defRPr>
      </a:lvl3pPr>
      <a:lvl4pPr marL="887260">
        <a:defRPr>
          <a:latin typeface="+mn-lt"/>
          <a:ea typeface="+mn-ea"/>
          <a:cs typeface="+mn-cs"/>
        </a:defRPr>
      </a:lvl4pPr>
      <a:lvl5pPr marL="1183014">
        <a:defRPr>
          <a:latin typeface="+mn-lt"/>
          <a:ea typeface="+mn-ea"/>
          <a:cs typeface="+mn-cs"/>
        </a:defRPr>
      </a:lvl5pPr>
      <a:lvl6pPr marL="1478767">
        <a:defRPr>
          <a:latin typeface="+mn-lt"/>
          <a:ea typeface="+mn-ea"/>
          <a:cs typeface="+mn-cs"/>
        </a:defRPr>
      </a:lvl6pPr>
      <a:lvl7pPr marL="1774521">
        <a:defRPr>
          <a:latin typeface="+mn-lt"/>
          <a:ea typeface="+mn-ea"/>
          <a:cs typeface="+mn-cs"/>
        </a:defRPr>
      </a:lvl7pPr>
      <a:lvl8pPr marL="2070274">
        <a:defRPr>
          <a:latin typeface="+mn-lt"/>
          <a:ea typeface="+mn-ea"/>
          <a:cs typeface="+mn-cs"/>
        </a:defRPr>
      </a:lvl8pPr>
      <a:lvl9pPr marL="236602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95753">
        <a:defRPr>
          <a:latin typeface="+mn-lt"/>
          <a:ea typeface="+mn-ea"/>
          <a:cs typeface="+mn-cs"/>
        </a:defRPr>
      </a:lvl2pPr>
      <a:lvl3pPr marL="591507">
        <a:defRPr>
          <a:latin typeface="+mn-lt"/>
          <a:ea typeface="+mn-ea"/>
          <a:cs typeface="+mn-cs"/>
        </a:defRPr>
      </a:lvl3pPr>
      <a:lvl4pPr marL="887260">
        <a:defRPr>
          <a:latin typeface="+mn-lt"/>
          <a:ea typeface="+mn-ea"/>
          <a:cs typeface="+mn-cs"/>
        </a:defRPr>
      </a:lvl4pPr>
      <a:lvl5pPr marL="1183014">
        <a:defRPr>
          <a:latin typeface="+mn-lt"/>
          <a:ea typeface="+mn-ea"/>
          <a:cs typeface="+mn-cs"/>
        </a:defRPr>
      </a:lvl5pPr>
      <a:lvl6pPr marL="1478767">
        <a:defRPr>
          <a:latin typeface="+mn-lt"/>
          <a:ea typeface="+mn-ea"/>
          <a:cs typeface="+mn-cs"/>
        </a:defRPr>
      </a:lvl6pPr>
      <a:lvl7pPr marL="1774521">
        <a:defRPr>
          <a:latin typeface="+mn-lt"/>
          <a:ea typeface="+mn-ea"/>
          <a:cs typeface="+mn-cs"/>
        </a:defRPr>
      </a:lvl7pPr>
      <a:lvl8pPr marL="2070274">
        <a:defRPr>
          <a:latin typeface="+mn-lt"/>
          <a:ea typeface="+mn-ea"/>
          <a:cs typeface="+mn-cs"/>
        </a:defRPr>
      </a:lvl8pPr>
      <a:lvl9pPr marL="236602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cle2.work@halfords.co.uk" TargetMode="External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136A60B9-4DCA-93C0-75AE-F3B3ECA2A8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822" y="4728950"/>
            <a:ext cx="1505227" cy="1505227"/>
          </a:xfrm>
          <a:prstGeom prst="flowChartAlternateProcess">
            <a:avLst/>
          </a:prstGeom>
        </p:spPr>
      </p:pic>
      <p:sp>
        <p:nvSpPr>
          <p:cNvPr id="2" name="object 33">
            <a:extLst>
              <a:ext uri="{FF2B5EF4-FFF2-40B4-BE49-F238E27FC236}">
                <a16:creationId xmlns:a16="http://schemas.microsoft.com/office/drawing/2014/main" id="{96B571C2-BC53-1953-82D8-8FC88FE1728B}"/>
              </a:ext>
            </a:extLst>
          </p:cNvPr>
          <p:cNvSpPr txBox="1"/>
          <p:nvPr/>
        </p:nvSpPr>
        <p:spPr>
          <a:xfrm>
            <a:off x="698960" y="6597346"/>
            <a:ext cx="923514" cy="127688"/>
          </a:xfrm>
          <a:prstGeom prst="rect">
            <a:avLst/>
          </a:prstGeom>
        </p:spPr>
        <p:txBody>
          <a:bodyPr vert="horz" wrap="square" lIns="0" tIns="8216" rIns="0" bIns="0" rtlCol="0">
            <a:spAutoFit/>
          </a:bodyPr>
          <a:lstStyle/>
          <a:p>
            <a:pPr marL="8216">
              <a:spcBef>
                <a:spcPts val="65"/>
              </a:spcBef>
            </a:pPr>
            <a:r>
              <a:rPr sz="776" spc="5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0345</a:t>
            </a:r>
            <a:r>
              <a:rPr sz="776" spc="-6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76" spc="5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504</a:t>
            </a:r>
            <a:r>
              <a:rPr sz="776" spc="-5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76" spc="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64444</a:t>
            </a:r>
            <a:endParaRPr sz="77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0">
            <a:extLst>
              <a:ext uri="{FF2B5EF4-FFF2-40B4-BE49-F238E27FC236}">
                <a16:creationId xmlns:a16="http://schemas.microsoft.com/office/drawing/2014/main" id="{57654E34-75D3-F08F-810C-5A9D1CF6BD76}"/>
              </a:ext>
            </a:extLst>
          </p:cNvPr>
          <p:cNvSpPr txBox="1"/>
          <p:nvPr/>
        </p:nvSpPr>
        <p:spPr>
          <a:xfrm>
            <a:off x="3637111" y="6587194"/>
            <a:ext cx="1299367" cy="127688"/>
          </a:xfrm>
          <a:prstGeom prst="rect">
            <a:avLst/>
          </a:prstGeom>
        </p:spPr>
        <p:txBody>
          <a:bodyPr vert="horz" wrap="square" lIns="0" tIns="8216" rIns="0" bIns="0" rtlCol="0">
            <a:spAutoFit/>
          </a:bodyPr>
          <a:lstStyle/>
          <a:p>
            <a:pPr marL="8216">
              <a:spcBef>
                <a:spcPts val="65"/>
              </a:spcBef>
            </a:pPr>
            <a:r>
              <a:rPr sz="776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cycle2.work@halfords.co.uk</a:t>
            </a:r>
            <a:endParaRPr sz="7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41">
            <a:extLst>
              <a:ext uri="{FF2B5EF4-FFF2-40B4-BE49-F238E27FC236}">
                <a16:creationId xmlns:a16="http://schemas.microsoft.com/office/drawing/2014/main" id="{206918FE-963E-5458-D53B-C32155844890}"/>
              </a:ext>
            </a:extLst>
          </p:cNvPr>
          <p:cNvSpPr txBox="1"/>
          <p:nvPr/>
        </p:nvSpPr>
        <p:spPr>
          <a:xfrm>
            <a:off x="1924966" y="6589130"/>
            <a:ext cx="1169143" cy="127688"/>
          </a:xfrm>
          <a:prstGeom prst="rect">
            <a:avLst/>
          </a:prstGeom>
        </p:spPr>
        <p:txBody>
          <a:bodyPr vert="horz" wrap="square" lIns="0" tIns="8216" rIns="0" bIns="0" rtlCol="0">
            <a:spAutoFit/>
          </a:bodyPr>
          <a:lstStyle/>
          <a:p>
            <a:pPr marL="8216">
              <a:spcBef>
                <a:spcPts val="65"/>
              </a:spcBef>
            </a:pPr>
            <a:r>
              <a:rPr sz="776" spc="-6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halfords.com/cycle2work</a:t>
            </a:r>
            <a:endParaRPr sz="77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B83CD9-6670-5496-EF30-B34CE44AC8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00" y="6592047"/>
            <a:ext cx="145004" cy="145004"/>
          </a:xfrm>
          <a:prstGeom prst="rect">
            <a:avLst/>
          </a:prstGeom>
        </p:spPr>
      </p:pic>
      <p:pic>
        <p:nvPicPr>
          <p:cNvPr id="9" name="object 35">
            <a:extLst>
              <a:ext uri="{FF2B5EF4-FFF2-40B4-BE49-F238E27FC236}">
                <a16:creationId xmlns:a16="http://schemas.microsoft.com/office/drawing/2014/main" id="{A4D584C2-A7DC-BB88-FF4B-742B63A04A75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17367" y="6598739"/>
            <a:ext cx="158701" cy="113368"/>
          </a:xfrm>
          <a:prstGeom prst="rect">
            <a:avLst/>
          </a:prstGeom>
        </p:spPr>
      </p:pic>
      <p:pic>
        <p:nvPicPr>
          <p:cNvPr id="10" name="object 36">
            <a:extLst>
              <a:ext uri="{FF2B5EF4-FFF2-40B4-BE49-F238E27FC236}">
                <a16:creationId xmlns:a16="http://schemas.microsoft.com/office/drawing/2014/main" id="{2068354B-0AAC-7E70-FA31-87DEFDF0EE42}"/>
              </a:ext>
            </a:extLst>
          </p:cNvPr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36232" y="6586262"/>
            <a:ext cx="127693" cy="125187"/>
          </a:xfrm>
          <a:prstGeom prst="rect">
            <a:avLst/>
          </a:prstGeom>
        </p:spPr>
      </p:pic>
      <p:sp>
        <p:nvSpPr>
          <p:cNvPr id="11" name="object 33">
            <a:extLst>
              <a:ext uri="{FF2B5EF4-FFF2-40B4-BE49-F238E27FC236}">
                <a16:creationId xmlns:a16="http://schemas.microsoft.com/office/drawing/2014/main" id="{71824258-C35D-C276-9A7A-AC140E593846}"/>
              </a:ext>
            </a:extLst>
          </p:cNvPr>
          <p:cNvSpPr txBox="1"/>
          <p:nvPr/>
        </p:nvSpPr>
        <p:spPr>
          <a:xfrm>
            <a:off x="677977" y="7031831"/>
            <a:ext cx="4019065" cy="247080"/>
          </a:xfrm>
          <a:prstGeom prst="rect">
            <a:avLst/>
          </a:prstGeom>
        </p:spPr>
        <p:txBody>
          <a:bodyPr vert="horz" wrap="square" lIns="0" tIns="8216" rIns="0" bIns="0" rtlCol="0">
            <a:spAutoFit/>
          </a:bodyPr>
          <a:lstStyle/>
          <a:p>
            <a:pPr marL="8216" algn="ctr">
              <a:spcBef>
                <a:spcPts val="65"/>
              </a:spcBef>
            </a:pPr>
            <a:r>
              <a:rPr lang="en-GB" sz="776" spc="52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Halfords Ltd trading as Cycle2work is authorised and regulated by the Financial Conduct Authority (FCA FRN 724263)</a:t>
            </a:r>
            <a:endParaRPr sz="776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4B7872CF-BC19-8AD3-D848-3685025F85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4101" y="1046724"/>
            <a:ext cx="4637276" cy="1512747"/>
          </a:xfrm>
          <a:prstGeom prst="rect">
            <a:avLst/>
          </a:prstGeom>
        </p:spPr>
        <p:txBody>
          <a:bodyPr vert="horz" wrap="square" lIns="0" tIns="8216" rIns="0" bIns="0" rtlCol="0">
            <a:spAutoFit/>
          </a:bodyPr>
          <a:lstStyle/>
          <a:p>
            <a:pPr marL="8216">
              <a:spcBef>
                <a:spcPts val="65"/>
              </a:spcBef>
            </a:pPr>
            <a:r>
              <a:rPr lang="en-GB" sz="2747" spc="-194" dirty="0">
                <a:solidFill>
                  <a:srgbClr val="F7941D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HURRY…</a:t>
            </a:r>
            <a:br>
              <a:rPr lang="en-GB" sz="2747" spc="-194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sz="3358" spc="-194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SAVE UP TO </a:t>
            </a:r>
            <a:r>
              <a:rPr lang="en-GB" sz="3358" spc="-194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</a:t>
            </a:r>
            <a:r>
              <a:rPr sz="3358" spc="-194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7%</a:t>
            </a:r>
            <a:r>
              <a:rPr lang="en-GB" sz="3358" spc="-194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*</a:t>
            </a:r>
            <a:endParaRPr sz="3358" spc="-194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8216"/>
            <a:r>
              <a:rPr sz="2442" spc="-19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on</a:t>
            </a:r>
            <a:r>
              <a:rPr sz="2442" spc="-113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sz="2442" spc="-23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a</a:t>
            </a:r>
            <a:r>
              <a:rPr sz="2442" spc="-1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lang="en-GB" sz="2442" spc="-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range of bikes!</a:t>
            </a:r>
            <a:br>
              <a:rPr lang="en-GB" sz="2137" spc="-55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sz="122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281C6D-4408-FE0B-F95D-090A2ACAD9AB}"/>
              </a:ext>
            </a:extLst>
          </p:cNvPr>
          <p:cNvSpPr txBox="1"/>
          <p:nvPr/>
        </p:nvSpPr>
        <p:spPr>
          <a:xfrm>
            <a:off x="454075" y="2413655"/>
            <a:ext cx="4637277" cy="198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87" i="1" spc="52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*Savings based on a higher rate taxpayer saving 47% plus 20% discount.</a:t>
            </a: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id="{EA814E15-F316-DE00-C410-4DAC41F21DF9}"/>
              </a:ext>
            </a:extLst>
          </p:cNvPr>
          <p:cNvSpPr txBox="1"/>
          <p:nvPr/>
        </p:nvSpPr>
        <p:spPr>
          <a:xfrm>
            <a:off x="514100" y="5007205"/>
            <a:ext cx="2657069" cy="1083866"/>
          </a:xfrm>
          <a:prstGeom prst="rect">
            <a:avLst/>
          </a:prstGeom>
        </p:spPr>
        <p:txBody>
          <a:bodyPr vert="horz" wrap="square" lIns="0" tIns="24237" rIns="0" bIns="0" rtlCol="0">
            <a:spAutoFit/>
          </a:bodyPr>
          <a:lstStyle/>
          <a:p>
            <a:pPr marL="8216" marR="3286" algn="ctr">
              <a:lnSpc>
                <a:spcPct val="96600"/>
              </a:lnSpc>
              <a:spcBef>
                <a:spcPts val="191"/>
              </a:spcBef>
            </a:pPr>
            <a:r>
              <a:rPr lang="en-GB" spc="-6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 what bikes are                              available and for how to apply</a:t>
            </a:r>
            <a:r>
              <a:rPr lang="en-GB" spc="-36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pc="11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</a:t>
            </a:r>
            <a:r>
              <a:rPr lang="en-GB" spc="-9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pc="4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pc="-8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pc="8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</a:t>
            </a:r>
            <a:r>
              <a:rPr lang="en-GB" spc="-8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pc="10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</a:p>
          <a:p>
            <a:pPr marL="8216" marR="3286" algn="ctr">
              <a:lnSpc>
                <a:spcPct val="96600"/>
              </a:lnSpc>
              <a:spcBef>
                <a:spcPts val="191"/>
              </a:spcBef>
            </a:pPr>
            <a:endParaRPr lang="en-GB" sz="1526" b="1" dirty="0">
              <a:solidFill>
                <a:srgbClr val="F7941D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0FACDC-FA23-F57B-47CD-634287F61A30}"/>
              </a:ext>
            </a:extLst>
          </p:cNvPr>
          <p:cNvSpPr txBox="1"/>
          <p:nvPr/>
        </p:nvSpPr>
        <p:spPr>
          <a:xfrm>
            <a:off x="454075" y="2665474"/>
            <a:ext cx="4533930" cy="172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spc="-55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Mountain Bikes  |   Hybrid Bikes  |  Road Bikes  |   E-Bikes</a:t>
            </a:r>
            <a:br>
              <a:rPr lang="en-GB" sz="2137" spc="-55" dirty="0">
                <a:solidFill>
                  <a:srgbClr val="FF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br>
              <a:rPr lang="en-GB" sz="2137" spc="-55" dirty="0">
                <a:solidFill>
                  <a:srgbClr val="FF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GB" sz="1374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Get an even better Cycle2Work deal on a </a:t>
            </a:r>
            <a:br>
              <a:rPr lang="en-GB" sz="1374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sz="1374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range of bikes with an exclusive 20% discount. </a:t>
            </a:r>
            <a:br>
              <a:rPr lang="en-GB" sz="1374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GB" sz="1374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Make savings on top of savings</a:t>
            </a:r>
            <a:r>
              <a:rPr lang="en-GB" sz="1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GB" sz="1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74" spc="-6" dirty="0">
                <a:solidFill>
                  <a:srgbClr val="F7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hurry, 20% </a:t>
            </a:r>
            <a:r>
              <a:rPr lang="en-GB" spc="-6" dirty="0">
                <a:solidFill>
                  <a:srgbClr val="F7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discount</a:t>
            </a:r>
            <a:r>
              <a:rPr lang="en-GB" sz="1374" spc="-6" dirty="0">
                <a:solidFill>
                  <a:srgbClr val="F7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74" b="1" spc="-6" dirty="0">
                <a:solidFill>
                  <a:srgbClr val="F7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ENDS 31ST MARCH 2024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3048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41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136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Verdana</vt:lpstr>
      <vt:lpstr>Office Theme</vt:lpstr>
      <vt:lpstr>HURRY… SAVE UP TO 57%* on a range of bikes!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UP TO 47% on a new bike &amp; accessories</dc:title>
  <dc:creator>Ruben Brown</dc:creator>
  <cp:lastModifiedBy>Chris Oakley</cp:lastModifiedBy>
  <cp:revision>5</cp:revision>
  <dcterms:created xsi:type="dcterms:W3CDTF">2023-12-22T11:38:22Z</dcterms:created>
  <dcterms:modified xsi:type="dcterms:W3CDTF">2024-01-31T09:31:15Z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2023-11-17T00:00:00Z</vt:filetime>
  </property>
  <property fmtid="{D5CDD505-2E9C-101B-9397-08002B2CF9AE}" pid="3" name="Creator">
    <vt:lpwstr>Adobe InDesign 19.0 (Macintosh)</vt:lpwstr>
  </property>
  <property fmtid="{D5CDD505-2E9C-101B-9397-08002B2CF9AE}" pid="4" name="LastSaved">
    <vt:filetime>2023-12-22T00:00:00Z</vt:filetime>
  </property>
  <property fmtid="{D5CDD505-2E9C-101B-9397-08002B2CF9AE}" pid="5" name="Producer">
    <vt:lpwstr>Adobe PDF Library 17.0</vt:lpwstr>
  </property>
</Properties>
</file>